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398FB2-7E10-46B9-A587-F71EF20F197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E7AEB0-6498-4217-82B8-FDA42E635EB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Freshwater and River Basin Notes</a:t>
            </a:r>
            <a:endParaRPr lang="en-US" dirty="0"/>
          </a:p>
        </p:txBody>
      </p:sp>
      <p:pic>
        <p:nvPicPr>
          <p:cNvPr id="17410" name="Picture 2" descr="http://upload.wikimedia.org/wikipedia/commons/c/c0/BiyaRi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362200"/>
            <a:ext cx="4368799" cy="3276600"/>
          </a:xfrm>
          <a:prstGeom prst="rect">
            <a:avLst/>
          </a:prstGeom>
          <a:noFill/>
        </p:spPr>
      </p:pic>
      <p:pic>
        <p:nvPicPr>
          <p:cNvPr id="17412" name="Picture 4" descr="http://www.epa.gov/esd/land-sci/lcb/nrb/VFRDB/images/NCrefmap_final_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276600"/>
            <a:ext cx="3354048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Freshwater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867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Water</a:t>
            </a:r>
            <a:r>
              <a:rPr lang="en-US" sz="3200" dirty="0" smtClean="0"/>
              <a:t> </a:t>
            </a:r>
            <a:r>
              <a:rPr lang="en-US" sz="3200" dirty="0" smtClean="0"/>
              <a:t>is one of the most common substances on the surface of the Earth</a:t>
            </a:r>
          </a:p>
          <a:p>
            <a:r>
              <a:rPr lang="en-US" sz="3200" dirty="0" smtClean="0"/>
              <a:t>Water is the only substance on Earth that occurs naturally as a </a:t>
            </a:r>
            <a:r>
              <a:rPr lang="en-US" sz="3200" dirty="0" smtClean="0">
                <a:solidFill>
                  <a:schemeClr val="accent2"/>
                </a:solidFill>
              </a:rPr>
              <a:t>solid</a:t>
            </a:r>
            <a:r>
              <a:rPr lang="en-US" sz="3200" dirty="0" smtClean="0"/>
              <a:t>, a </a:t>
            </a:r>
            <a:r>
              <a:rPr lang="en-US" sz="3200" dirty="0" smtClean="0">
                <a:solidFill>
                  <a:schemeClr val="accent2"/>
                </a:solidFill>
              </a:rPr>
              <a:t>liquid</a:t>
            </a:r>
            <a:r>
              <a:rPr lang="en-US" sz="3200" dirty="0" smtClean="0"/>
              <a:t>, and a </a:t>
            </a:r>
            <a:r>
              <a:rPr lang="en-US" sz="3200" dirty="0" smtClean="0">
                <a:solidFill>
                  <a:schemeClr val="accent2"/>
                </a:solidFill>
              </a:rPr>
              <a:t>gas</a:t>
            </a:r>
            <a:r>
              <a:rPr lang="en-US" sz="3200" dirty="0" smtClean="0"/>
              <a:t>. </a:t>
            </a:r>
            <a:endParaRPr lang="en-US" sz="3200" dirty="0" smtClean="0"/>
          </a:p>
          <a:p>
            <a:r>
              <a:rPr lang="en-US" sz="3200" dirty="0" smtClean="0"/>
              <a:t>It is often referred to as ‘the </a:t>
            </a:r>
            <a:r>
              <a:rPr lang="en-US" sz="3200" dirty="0" smtClean="0">
                <a:solidFill>
                  <a:schemeClr val="accent2"/>
                </a:solidFill>
              </a:rPr>
              <a:t>universal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solvent</a:t>
            </a:r>
            <a:r>
              <a:rPr lang="en-US" sz="3200" dirty="0" smtClean="0"/>
              <a:t>' because so many other substances </a:t>
            </a:r>
            <a:r>
              <a:rPr lang="en-US" sz="3200" dirty="0" smtClean="0">
                <a:solidFill>
                  <a:schemeClr val="accent2"/>
                </a:solidFill>
              </a:rPr>
              <a:t>dissolve</a:t>
            </a:r>
            <a:r>
              <a:rPr lang="en-US" sz="3200" dirty="0" smtClean="0"/>
              <a:t> in it. </a:t>
            </a:r>
            <a:endParaRPr lang="en-US" sz="3200" dirty="0" smtClean="0"/>
          </a:p>
          <a:p>
            <a:r>
              <a:rPr lang="en-US" sz="3200" dirty="0" smtClean="0"/>
              <a:t>This </a:t>
            </a:r>
            <a:r>
              <a:rPr lang="en-US" sz="3200" dirty="0" smtClean="0"/>
              <a:t>characteristic is one reason that the water encountered on Earth is </a:t>
            </a:r>
            <a:r>
              <a:rPr lang="en-US" sz="3200" dirty="0" smtClean="0">
                <a:solidFill>
                  <a:schemeClr val="accent2"/>
                </a:solidFill>
              </a:rPr>
              <a:t>rarely pure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dirty="0" smtClean="0"/>
              <a:t>Freshwater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Water covers approximately </a:t>
            </a:r>
            <a:r>
              <a:rPr lang="en-US" sz="3200" dirty="0" smtClean="0">
                <a:solidFill>
                  <a:schemeClr val="accent2"/>
                </a:solidFill>
              </a:rPr>
              <a:t>71</a:t>
            </a:r>
            <a:r>
              <a:rPr lang="en-US" sz="3200" dirty="0" smtClean="0"/>
              <a:t>% of the Earth's </a:t>
            </a:r>
            <a:r>
              <a:rPr lang="en-US" sz="3200" dirty="0" smtClean="0">
                <a:solidFill>
                  <a:schemeClr val="accent2"/>
                </a:solidFill>
              </a:rPr>
              <a:t>surface</a:t>
            </a:r>
            <a:r>
              <a:rPr lang="en-US" sz="3200" dirty="0" smtClean="0"/>
              <a:t>. </a:t>
            </a:r>
            <a:r>
              <a:rPr lang="en-US" sz="3200" dirty="0" smtClean="0"/>
              <a:t>Most of this water (</a:t>
            </a:r>
            <a:r>
              <a:rPr lang="en-US" sz="3200" dirty="0" smtClean="0">
                <a:solidFill>
                  <a:schemeClr val="accent2"/>
                </a:solidFill>
              </a:rPr>
              <a:t>97</a:t>
            </a:r>
            <a:r>
              <a:rPr lang="en-US" sz="3200" dirty="0" smtClean="0"/>
              <a:t>%) is not drinkable because it is </a:t>
            </a:r>
            <a:r>
              <a:rPr lang="en-US" sz="3200" dirty="0" smtClean="0">
                <a:solidFill>
                  <a:schemeClr val="accent2"/>
                </a:solidFill>
              </a:rPr>
              <a:t>saltwater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The </a:t>
            </a:r>
            <a:r>
              <a:rPr lang="en-US" sz="3200" dirty="0" smtClean="0"/>
              <a:t>majority of </a:t>
            </a:r>
            <a:r>
              <a:rPr lang="en-US" sz="3200" dirty="0" smtClean="0">
                <a:solidFill>
                  <a:schemeClr val="accent2"/>
                </a:solidFill>
              </a:rPr>
              <a:t>freshwater</a:t>
            </a:r>
            <a:r>
              <a:rPr lang="en-US" sz="3200" dirty="0" smtClean="0"/>
              <a:t> (3%) exists in ice caps, </a:t>
            </a:r>
            <a:r>
              <a:rPr lang="en-US" sz="3200" dirty="0" smtClean="0">
                <a:solidFill>
                  <a:schemeClr val="accent2"/>
                </a:solidFill>
              </a:rPr>
              <a:t>glaciers</a:t>
            </a:r>
            <a:r>
              <a:rPr lang="en-US" sz="3200" dirty="0" smtClean="0"/>
              <a:t>, and oceans. </a:t>
            </a:r>
            <a:endParaRPr lang="en-US" sz="3200" dirty="0" smtClean="0"/>
          </a:p>
          <a:p>
            <a:r>
              <a:rPr lang="en-US" sz="3200" dirty="0" smtClean="0">
                <a:solidFill>
                  <a:schemeClr val="accent2"/>
                </a:solidFill>
              </a:rPr>
              <a:t>77</a:t>
            </a:r>
            <a:r>
              <a:rPr lang="en-US" sz="3200" dirty="0" smtClean="0"/>
              <a:t>% of the </a:t>
            </a:r>
            <a:r>
              <a:rPr lang="en-US" sz="3200" dirty="0" smtClean="0">
                <a:solidFill>
                  <a:schemeClr val="accent2"/>
                </a:solidFill>
              </a:rPr>
              <a:t>freshwater</a:t>
            </a:r>
            <a:r>
              <a:rPr lang="en-US" sz="3200" dirty="0" smtClean="0"/>
              <a:t> is frozen. Of the 23% that is not frozen, approximately </a:t>
            </a:r>
            <a:r>
              <a:rPr lang="en-US" sz="3200" dirty="0" smtClean="0">
                <a:solidFill>
                  <a:schemeClr val="accent2"/>
                </a:solidFill>
              </a:rPr>
              <a:t>a half of a percent</a:t>
            </a:r>
            <a:r>
              <a:rPr lang="en-US" sz="3200" dirty="0" smtClean="0"/>
              <a:t> is available to supply living organisms with what they need to </a:t>
            </a:r>
            <a:r>
              <a:rPr lang="en-US" sz="3200" dirty="0" smtClean="0">
                <a:solidFill>
                  <a:schemeClr val="accent2"/>
                </a:solidFill>
              </a:rPr>
              <a:t>survive</a:t>
            </a:r>
            <a:r>
              <a:rPr lang="en-US" sz="3200" dirty="0" smtClean="0"/>
              <a:t>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accent2"/>
                </a:solidFill>
              </a:rPr>
              <a:t>availability</a:t>
            </a:r>
            <a:r>
              <a:rPr lang="en-US" sz="3200" dirty="0" smtClean="0"/>
              <a:t> of water varies with local geography and allows humans to </a:t>
            </a:r>
            <a:r>
              <a:rPr lang="en-US" sz="3200" dirty="0" smtClean="0">
                <a:solidFill>
                  <a:schemeClr val="accent2"/>
                </a:solidFill>
              </a:rPr>
              <a:t>utilize</a:t>
            </a:r>
            <a:r>
              <a:rPr lang="en-US" sz="3200" dirty="0" smtClean="0"/>
              <a:t> water as a resource.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River Basins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chemeClr val="accent2"/>
                </a:solidFill>
              </a:rPr>
              <a:t>river </a:t>
            </a:r>
            <a:r>
              <a:rPr lang="en-US" sz="3200" dirty="0" smtClean="0">
                <a:solidFill>
                  <a:schemeClr val="accent2"/>
                </a:solidFill>
              </a:rPr>
              <a:t>basin </a:t>
            </a:r>
            <a:r>
              <a:rPr lang="en-US" sz="3200" dirty="0" smtClean="0"/>
              <a:t>is the portion of land drained by a </a:t>
            </a:r>
            <a:r>
              <a:rPr lang="en-US" sz="3200" dirty="0" smtClean="0">
                <a:solidFill>
                  <a:schemeClr val="accent2"/>
                </a:solidFill>
              </a:rPr>
              <a:t>river</a:t>
            </a:r>
            <a:r>
              <a:rPr lang="en-US" sz="3200" dirty="0" smtClean="0"/>
              <a:t> and its </a:t>
            </a:r>
            <a:r>
              <a:rPr lang="en-US" sz="3200" dirty="0" smtClean="0">
                <a:solidFill>
                  <a:schemeClr val="accent2"/>
                </a:solidFill>
              </a:rPr>
              <a:t>tributaries</a:t>
            </a:r>
            <a:r>
              <a:rPr lang="en-US" sz="3200" dirty="0" smtClean="0"/>
              <a:t>.</a:t>
            </a:r>
            <a:endParaRPr lang="en-US" sz="3200" dirty="0" smtClean="0">
              <a:solidFill>
                <a:schemeClr val="accent2"/>
              </a:solidFill>
            </a:endParaRPr>
          </a:p>
          <a:p>
            <a:r>
              <a:rPr lang="en-US" sz="3200" dirty="0" smtClean="0"/>
              <a:t>It encompasses the entire land surface drained by the various </a:t>
            </a:r>
            <a:r>
              <a:rPr lang="en-US" sz="3200" dirty="0" smtClean="0">
                <a:solidFill>
                  <a:schemeClr val="accent2"/>
                </a:solidFill>
              </a:rPr>
              <a:t>streams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accent2"/>
                </a:solidFill>
              </a:rPr>
              <a:t>creeks</a:t>
            </a:r>
            <a:r>
              <a:rPr lang="en-US" sz="3200" dirty="0" smtClean="0"/>
              <a:t> that flow downhill into one </a:t>
            </a:r>
            <a:r>
              <a:rPr lang="en-US" sz="3200" dirty="0" smtClean="0">
                <a:solidFill>
                  <a:schemeClr val="accent2"/>
                </a:solidFill>
              </a:rPr>
              <a:t>another</a:t>
            </a:r>
            <a:r>
              <a:rPr lang="en-US" sz="3200" dirty="0" smtClean="0"/>
              <a:t>, and eventually into one </a:t>
            </a:r>
            <a:r>
              <a:rPr lang="en-US" sz="3200" dirty="0" smtClean="0">
                <a:solidFill>
                  <a:schemeClr val="accent2"/>
                </a:solidFill>
              </a:rPr>
              <a:t>river</a:t>
            </a:r>
            <a:r>
              <a:rPr lang="en-US" sz="3200" dirty="0" smtClean="0"/>
              <a:t>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 smtClean="0"/>
              <a:t>final destination of the water drained by a river basin is an </a:t>
            </a:r>
            <a:r>
              <a:rPr lang="en-US" sz="3200" dirty="0" smtClean="0">
                <a:solidFill>
                  <a:schemeClr val="accent2"/>
                </a:solidFill>
              </a:rPr>
              <a:t>estuary</a:t>
            </a:r>
            <a:r>
              <a:rPr lang="en-US" sz="3200" dirty="0" smtClean="0"/>
              <a:t> or an </a:t>
            </a:r>
            <a:r>
              <a:rPr lang="en-US" sz="3200" dirty="0" smtClean="0">
                <a:solidFill>
                  <a:schemeClr val="accent2"/>
                </a:solidFill>
              </a:rPr>
              <a:t>ocean</a:t>
            </a:r>
            <a:r>
              <a:rPr lang="en-US" sz="3200" dirty="0" smtClean="0"/>
              <a:t>. A river basin sends all the water falling on the surrounding land into a central river and out to the </a:t>
            </a:r>
            <a:r>
              <a:rPr lang="en-US" sz="3200" dirty="0" smtClean="0">
                <a:solidFill>
                  <a:schemeClr val="accent2"/>
                </a:solidFill>
              </a:rPr>
              <a:t>sea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River Basins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Everyone</a:t>
            </a:r>
            <a:r>
              <a:rPr lang="en-US" sz="2800" dirty="0" smtClean="0"/>
              <a:t> </a:t>
            </a:r>
            <a:r>
              <a:rPr lang="en-US" sz="2800" dirty="0" smtClean="0"/>
              <a:t>lives in a river </a:t>
            </a:r>
            <a:r>
              <a:rPr lang="en-US" sz="2800" dirty="0" smtClean="0"/>
              <a:t>basin.</a:t>
            </a:r>
            <a:endParaRPr lang="en-US" sz="2800" dirty="0" smtClean="0"/>
          </a:p>
          <a:p>
            <a:r>
              <a:rPr lang="en-US" sz="2800" dirty="0" smtClean="0"/>
              <a:t>Even if they do not live near the water, land-dwellers live on </a:t>
            </a:r>
            <a:r>
              <a:rPr lang="en-US" sz="2800" dirty="0" smtClean="0">
                <a:solidFill>
                  <a:schemeClr val="accent2"/>
                </a:solidFill>
              </a:rPr>
              <a:t>land</a:t>
            </a:r>
            <a:r>
              <a:rPr lang="en-US" sz="2800" dirty="0" smtClean="0"/>
              <a:t> that </a:t>
            </a:r>
            <a:r>
              <a:rPr lang="en-US" sz="2800" dirty="0" smtClean="0">
                <a:solidFill>
                  <a:schemeClr val="accent2"/>
                </a:solidFill>
              </a:rPr>
              <a:t>drains</a:t>
            </a:r>
            <a:r>
              <a:rPr lang="en-US" sz="2800" dirty="0" smtClean="0"/>
              <a:t> to a river or estuary or lake, and their </a:t>
            </a:r>
            <a:r>
              <a:rPr lang="en-US" sz="2800" dirty="0" smtClean="0">
                <a:solidFill>
                  <a:schemeClr val="accent2"/>
                </a:solidFill>
              </a:rPr>
              <a:t>actions</a:t>
            </a:r>
            <a:r>
              <a:rPr lang="en-US" sz="2800" dirty="0" smtClean="0"/>
              <a:t> on that land affect </a:t>
            </a:r>
            <a:r>
              <a:rPr lang="en-US" sz="2800" dirty="0" smtClean="0">
                <a:solidFill>
                  <a:schemeClr val="accent2"/>
                </a:solidFill>
              </a:rPr>
              <a:t>water quality </a:t>
            </a:r>
            <a:r>
              <a:rPr lang="en-US" sz="2800" dirty="0" smtClean="0"/>
              <a:t>and quantity far downstream. </a:t>
            </a:r>
            <a:endParaRPr lang="en-US" sz="2800" dirty="0" smtClean="0"/>
          </a:p>
          <a:p>
            <a:r>
              <a:rPr lang="en-US" sz="2800" dirty="0" smtClean="0"/>
              <a:t>There </a:t>
            </a:r>
            <a:r>
              <a:rPr lang="en-US" sz="2800" dirty="0" smtClean="0"/>
              <a:t>are </a:t>
            </a:r>
            <a:r>
              <a:rPr lang="en-US" sz="2800" dirty="0" smtClean="0">
                <a:solidFill>
                  <a:schemeClr val="accent2"/>
                </a:solidFill>
              </a:rPr>
              <a:t>17</a:t>
            </a:r>
            <a:r>
              <a:rPr lang="en-US" sz="2800" dirty="0" smtClean="0"/>
              <a:t> river basins in </a:t>
            </a:r>
            <a:r>
              <a:rPr lang="en-US" sz="2800" dirty="0" smtClean="0">
                <a:solidFill>
                  <a:schemeClr val="accent2"/>
                </a:solidFill>
              </a:rPr>
              <a:t>North Carolina</a:t>
            </a:r>
            <a:r>
              <a:rPr lang="en-US" sz="2800" dirty="0" smtClean="0"/>
              <a:t>.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>
                <a:solidFill>
                  <a:schemeClr val="accent2"/>
                </a:solidFill>
              </a:rPr>
              <a:t>topography</a:t>
            </a:r>
            <a:r>
              <a:rPr lang="en-US" sz="2800" dirty="0" smtClean="0"/>
              <a:t> of each basin determines the area that it drains, and whether that </a:t>
            </a:r>
            <a:r>
              <a:rPr lang="en-US" sz="2800" dirty="0" smtClean="0"/>
              <a:t>water:</a:t>
            </a:r>
            <a:endParaRPr lang="en-US" sz="2800" dirty="0" smtClean="0"/>
          </a:p>
          <a:p>
            <a:pPr lvl="1"/>
            <a:r>
              <a:rPr lang="en-US" sz="2800" dirty="0" smtClean="0"/>
              <a:t>flows </a:t>
            </a:r>
            <a:r>
              <a:rPr lang="en-US" sz="2800" dirty="0" smtClean="0"/>
              <a:t>from </a:t>
            </a:r>
            <a:r>
              <a:rPr lang="en-US" sz="2800" dirty="0" smtClean="0">
                <a:solidFill>
                  <a:schemeClr val="accent2"/>
                </a:solidFill>
              </a:rPr>
              <a:t>creeks</a:t>
            </a:r>
            <a:r>
              <a:rPr lang="en-US" sz="2800" dirty="0" smtClean="0"/>
              <a:t>, rivers, </a:t>
            </a:r>
            <a:r>
              <a:rPr lang="en-US" sz="2800" dirty="0" smtClean="0">
                <a:solidFill>
                  <a:schemeClr val="accent2"/>
                </a:solidFill>
              </a:rPr>
              <a:t>springs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chemeClr val="accent2"/>
                </a:solidFill>
              </a:rPr>
              <a:t>aquifers</a:t>
            </a:r>
          </a:p>
          <a:p>
            <a:pPr lvl="1"/>
            <a:r>
              <a:rPr lang="en-US" sz="2800" dirty="0" smtClean="0"/>
              <a:t>flows </a:t>
            </a:r>
            <a:r>
              <a:rPr lang="en-US" sz="2800" dirty="0" smtClean="0"/>
              <a:t>into the </a:t>
            </a:r>
            <a:r>
              <a:rPr lang="en-US" sz="2800" dirty="0" smtClean="0">
                <a:solidFill>
                  <a:schemeClr val="accent2"/>
                </a:solidFill>
              </a:rPr>
              <a:t>Atlantic Ocean </a:t>
            </a:r>
            <a:r>
              <a:rPr lang="en-US" sz="2800" dirty="0" smtClean="0"/>
              <a:t>or </a:t>
            </a:r>
            <a:r>
              <a:rPr lang="en-US" sz="2800" dirty="0" smtClean="0">
                <a:solidFill>
                  <a:schemeClr val="accent2"/>
                </a:solidFill>
              </a:rPr>
              <a:t>Gulf of Mexico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350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Freshwater and River Basin Notes</vt:lpstr>
      <vt:lpstr>Freshwater</vt:lpstr>
      <vt:lpstr>Freshwater</vt:lpstr>
      <vt:lpstr>River Basins</vt:lpstr>
      <vt:lpstr>River Basins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Freshwater and River Basin Notes</dc:title>
  <dc:creator>Michelle</dc:creator>
  <cp:lastModifiedBy>Michelle</cp:lastModifiedBy>
  <cp:revision>2</cp:revision>
  <dcterms:created xsi:type="dcterms:W3CDTF">2015-04-26T21:57:43Z</dcterms:created>
  <dcterms:modified xsi:type="dcterms:W3CDTF">2015-04-26T22:15:07Z</dcterms:modified>
</cp:coreProperties>
</file>